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84"/>
  </p:notesMasterIdLst>
  <p:sldIdLst>
    <p:sldId id="258" r:id="rId2"/>
    <p:sldId id="276" r:id="rId3"/>
    <p:sldId id="303" r:id="rId4"/>
    <p:sldId id="311" r:id="rId5"/>
    <p:sldId id="310" r:id="rId6"/>
    <p:sldId id="309" r:id="rId7"/>
    <p:sldId id="308" r:id="rId8"/>
    <p:sldId id="312" r:id="rId9"/>
    <p:sldId id="313" r:id="rId10"/>
    <p:sldId id="307" r:id="rId11"/>
    <p:sldId id="314" r:id="rId12"/>
    <p:sldId id="30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05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59" r:id="rId59"/>
    <p:sldId id="360" r:id="rId60"/>
    <p:sldId id="363" r:id="rId61"/>
    <p:sldId id="361" r:id="rId62"/>
    <p:sldId id="362" r:id="rId63"/>
    <p:sldId id="364" r:id="rId64"/>
    <p:sldId id="365" r:id="rId65"/>
    <p:sldId id="366" r:id="rId66"/>
    <p:sldId id="367" r:id="rId67"/>
    <p:sldId id="368" r:id="rId68"/>
    <p:sldId id="369" r:id="rId69"/>
    <p:sldId id="370" r:id="rId70"/>
    <p:sldId id="372" r:id="rId71"/>
    <p:sldId id="373" r:id="rId72"/>
    <p:sldId id="371" r:id="rId73"/>
    <p:sldId id="374" r:id="rId74"/>
    <p:sldId id="375" r:id="rId75"/>
    <p:sldId id="376" r:id="rId76"/>
    <p:sldId id="377" r:id="rId77"/>
    <p:sldId id="378" r:id="rId78"/>
    <p:sldId id="379" r:id="rId79"/>
    <p:sldId id="381" r:id="rId80"/>
    <p:sldId id="380" r:id="rId81"/>
    <p:sldId id="306" r:id="rId82"/>
    <p:sldId id="382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6" autoAdjust="0"/>
    <p:restoredTop sz="85726" autoAdjust="0"/>
  </p:normalViewPr>
  <p:slideViewPr>
    <p:cSldViewPr snapToGrid="0">
      <p:cViewPr varScale="1">
        <p:scale>
          <a:sx n="74" d="100"/>
          <a:sy n="74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11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err="1" smtClean="0"/>
              <a:t>Konvolüsyon</a:t>
            </a:r>
            <a:r>
              <a:rPr lang="tr-TR" dirty="0" smtClean="0"/>
              <a:t> işlemi, bir </a:t>
            </a:r>
            <a:r>
              <a:rPr lang="tr-TR" b="1" dirty="0" smtClean="0"/>
              <a:t>giriş görüntüsüne (</a:t>
            </a:r>
            <a:r>
              <a:rPr lang="tr-TR" b="1" dirty="0" err="1" smtClean="0"/>
              <a:t>input</a:t>
            </a:r>
            <a:r>
              <a:rPr lang="tr-TR" b="1" dirty="0" smtClean="0"/>
              <a:t>)</a:t>
            </a:r>
            <a:r>
              <a:rPr lang="tr-TR" dirty="0" smtClean="0"/>
              <a:t> belirli boyutlardaki </a:t>
            </a:r>
            <a:r>
              <a:rPr lang="tr-TR" b="1" dirty="0" smtClean="0"/>
              <a:t>filtre (</a:t>
            </a:r>
            <a:r>
              <a:rPr lang="tr-TR" b="1" dirty="0" err="1" smtClean="0"/>
              <a:t>kernel</a:t>
            </a:r>
            <a:r>
              <a:rPr lang="tr-TR" b="1" dirty="0" smtClean="0"/>
              <a:t>)</a:t>
            </a:r>
            <a:r>
              <a:rPr lang="tr-TR" dirty="0" smtClean="0"/>
              <a:t> uygulanarak bir </a:t>
            </a:r>
            <a:r>
              <a:rPr lang="tr-TR" b="1" dirty="0" smtClean="0"/>
              <a:t>özellik haritası (</a:t>
            </a:r>
            <a:r>
              <a:rPr lang="tr-TR" b="1" dirty="0" err="1" smtClean="0"/>
              <a:t>feature</a:t>
            </a:r>
            <a:r>
              <a:rPr lang="tr-TR" b="1" dirty="0" smtClean="0"/>
              <a:t> </a:t>
            </a:r>
            <a:r>
              <a:rPr lang="tr-TR" b="1" dirty="0" err="1" smtClean="0"/>
              <a:t>map</a:t>
            </a:r>
            <a:r>
              <a:rPr lang="tr-TR" b="1" dirty="0" smtClean="0"/>
              <a:t>)</a:t>
            </a:r>
            <a:r>
              <a:rPr lang="tr-TR" dirty="0" smtClean="0"/>
              <a:t> oluşturulması işlemidir.</a:t>
            </a:r>
          </a:p>
          <a:p>
            <a:r>
              <a:rPr lang="tr-TR" dirty="0" err="1" smtClean="0"/>
              <a:t>Konvolüsyon</a:t>
            </a:r>
            <a:r>
              <a:rPr lang="tr-TR" dirty="0" smtClean="0"/>
              <a:t> şu şekilde çalışır:</a:t>
            </a:r>
          </a:p>
          <a:p>
            <a:r>
              <a:rPr lang="tr-TR" b="1" dirty="0" smtClean="0"/>
              <a:t>Giriş (</a:t>
            </a:r>
            <a:r>
              <a:rPr lang="tr-TR" b="1" dirty="0" err="1" smtClean="0"/>
              <a:t>Input</a:t>
            </a:r>
            <a:r>
              <a:rPr lang="tr-TR" b="1" dirty="0" smtClean="0"/>
              <a:t>)</a:t>
            </a:r>
            <a:r>
              <a:rPr lang="tr-TR" dirty="0" smtClean="0"/>
              <a:t>: Bir görüntü veya bir veri matrisi.</a:t>
            </a:r>
          </a:p>
          <a:p>
            <a:r>
              <a:rPr lang="tr-TR" b="1" dirty="0" smtClean="0"/>
              <a:t>Filtre (</a:t>
            </a:r>
            <a:r>
              <a:rPr lang="tr-TR" b="1" dirty="0" err="1" smtClean="0"/>
              <a:t>Kernel</a:t>
            </a:r>
            <a:r>
              <a:rPr lang="tr-TR" b="1" dirty="0" smtClean="0"/>
              <a:t>)</a:t>
            </a:r>
            <a:r>
              <a:rPr lang="tr-TR" dirty="0" smtClean="0"/>
              <a:t>: Küçük bir matris (genellikle 3×3 veya 5×5 gibi), belirli özellikleri (kenarlar, dokular, vb.) tespit etmek için kullanılır.</a:t>
            </a:r>
          </a:p>
          <a:p>
            <a:r>
              <a:rPr lang="tr-TR" b="1" dirty="0" smtClean="0"/>
              <a:t>Özellik Haritası (</a:t>
            </a:r>
            <a:r>
              <a:rPr lang="tr-TR" b="1" dirty="0" err="1" smtClean="0"/>
              <a:t>Feature</a:t>
            </a:r>
            <a:r>
              <a:rPr lang="tr-TR" b="1" dirty="0" smtClean="0"/>
              <a:t> </a:t>
            </a:r>
            <a:r>
              <a:rPr lang="tr-TR" b="1" dirty="0" err="1" smtClean="0"/>
              <a:t>Map</a:t>
            </a:r>
            <a:r>
              <a:rPr lang="tr-TR" b="1" dirty="0" smtClean="0"/>
              <a:t>)</a:t>
            </a:r>
            <a:r>
              <a:rPr lang="tr-TR" dirty="0" smtClean="0"/>
              <a:t>: Filtrenin giriş görüntüsü üzerinde kaydırılması (</a:t>
            </a:r>
            <a:r>
              <a:rPr lang="tr-TR" dirty="0" err="1" smtClean="0"/>
              <a:t>stride</a:t>
            </a:r>
            <a:r>
              <a:rPr lang="tr-TR" dirty="0" smtClean="0"/>
              <a:t>) sonucunda elde edilen yeni matris. Bu matris, giriş görüntüsünün belirli özelliklerini vurgular.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29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3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195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117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8781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494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90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6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94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079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79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94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49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148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43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304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91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90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4301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3254" y="55193"/>
            <a:ext cx="7231784" cy="3654081"/>
          </a:xfrm>
        </p:spPr>
        <p:txBody>
          <a:bodyPr anchor="ctr">
            <a:normAutofit/>
          </a:bodyPr>
          <a:lstStyle/>
          <a:p>
            <a:r>
              <a:rPr lang="en-US" sz="5400" dirty="0" err="1">
                <a:solidFill>
                  <a:schemeClr val="tx2"/>
                </a:solidFill>
              </a:rPr>
              <a:t>Derin</a:t>
            </a:r>
            <a:r>
              <a:rPr lang="en-US" sz="5400" dirty="0">
                <a:solidFill>
                  <a:schemeClr val="tx2"/>
                </a:solidFill>
              </a:rPr>
              <a:t> </a:t>
            </a:r>
            <a:r>
              <a:rPr lang="en-US" sz="5400" dirty="0" err="1">
                <a:solidFill>
                  <a:schemeClr val="tx2"/>
                </a:solidFill>
              </a:rPr>
              <a:t>ogrenme</a:t>
            </a:r>
            <a:r>
              <a:rPr lang="en-US" sz="54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158640" y="2607510"/>
            <a:ext cx="6601012" cy="1642979"/>
          </a:xfrm>
        </p:spPr>
        <p:txBody>
          <a:bodyPr anchor="ctr">
            <a:normAutofit/>
          </a:bodyPr>
          <a:lstStyle/>
          <a:p>
            <a:r>
              <a:rPr lang="tr-TR" sz="3200" dirty="0"/>
              <a:t>YZM306</a:t>
            </a:r>
            <a:endParaRPr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780D473-BE9B-CAC6-A844-7292B639A4BA}"/>
              </a:ext>
            </a:extLst>
          </p:cNvPr>
          <p:cNvSpPr txBox="1">
            <a:spLocks/>
          </p:cNvSpPr>
          <p:nvPr/>
        </p:nvSpPr>
        <p:spPr>
          <a:xfrm>
            <a:off x="5920230" y="3709274"/>
            <a:ext cx="6601012" cy="3654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tr-TR" sz="3200" dirty="0" err="1"/>
              <a:t>Dr.Öğr.Üyesi</a:t>
            </a:r>
            <a:r>
              <a:rPr lang="tr-TR" sz="3200" dirty="0"/>
              <a:t> Murat ŞİMŞEK</a:t>
            </a:r>
          </a:p>
        </p:txBody>
      </p:sp>
    </p:spTree>
    <p:extLst>
      <p:ext uri="{BB962C8B-B14F-4D97-AF65-F5344CB8AC3E}">
        <p14:creationId xmlns:p14="http://schemas.microsoft.com/office/powerpoint/2010/main" val="334302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5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6290"/>
            <a:ext cx="12192000" cy="322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7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8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2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7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74236" cy="684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1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536" y="0"/>
            <a:ext cx="12270536" cy="694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1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9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endParaRPr lang="tr-TR" dirty="0"/>
          </a:p>
          <a:p>
            <a:pPr marL="0" indent="0">
              <a:lnSpc>
                <a:spcPct val="90000"/>
              </a:lnSpc>
              <a:buNone/>
            </a:pPr>
            <a:r>
              <a:rPr lang="tr-TR" dirty="0" err="1" smtClean="0"/>
              <a:t>Evrişimsel</a:t>
            </a:r>
            <a:r>
              <a:rPr lang="tr-TR" dirty="0" smtClean="0"/>
              <a:t> Sinir Ağları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tr-TR" dirty="0" err="1" smtClean="0"/>
              <a:t>Convolutional</a:t>
            </a:r>
            <a:r>
              <a:rPr lang="tr-TR" dirty="0" smtClean="0"/>
              <a:t> </a:t>
            </a:r>
            <a:r>
              <a:rPr lang="tr-TR" dirty="0" err="1" smtClean="0"/>
              <a:t>Neural</a:t>
            </a:r>
            <a:r>
              <a:rPr lang="tr-TR" dirty="0" smtClean="0"/>
              <a:t> Network - CNN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0828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536" y="0"/>
            <a:ext cx="12270536" cy="693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5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14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5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8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7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0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0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3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3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/>
          <a:srcRect b="6572"/>
          <a:stretch>
            <a:fillRect/>
          </a:stretch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5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1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5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5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69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7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03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0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5915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2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2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0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9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73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5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1941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4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9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0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0747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6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8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8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8740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3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5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9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8549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3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4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0762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3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etwork-propag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0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3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8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1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0349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7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7456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3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70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2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63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5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1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6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3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4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2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5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91" y="0"/>
            <a:ext cx="800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1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89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9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483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0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4834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6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13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2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6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1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6526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6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834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9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740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5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23456" cy="67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3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5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0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27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2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885"/>
            <a:ext cx="12218097" cy="693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3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0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14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9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5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7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1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7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0743" cy="677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7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3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miro.medium.com/v2/resize:fit:875/0*I6NhCKvsN7nov4Z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19" y="1513608"/>
            <a:ext cx="11030960" cy="39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060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2FF9-FC21-E3A0-9442-0D87C4FC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7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3604</TotalTime>
  <Words>115</Words>
  <Application>Microsoft Office PowerPoint</Application>
  <PresentationFormat>Geniş ekran</PresentationFormat>
  <Paragraphs>13</Paragraphs>
  <Slides>82</Slides>
  <Notes>1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82</vt:i4>
      </vt:variant>
    </vt:vector>
  </HeadingPairs>
  <TitlesOfParts>
    <vt:vector size="87" baseType="lpstr">
      <vt:lpstr>Arial</vt:lpstr>
      <vt:lpstr>Bookman Old Style</vt:lpstr>
      <vt:lpstr>Calibri</vt:lpstr>
      <vt:lpstr>Rockwell</vt:lpstr>
      <vt:lpstr>Damask</vt:lpstr>
      <vt:lpstr>Derin ogrenme </vt:lpstr>
      <vt:lpstr>Contents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Derin ogrenme-1 Dr. Öğr. Üyesi. M. Hakan Bozkurt</dc:title>
  <dc:creator>Hakan Bozkurt</dc:creator>
  <cp:lastModifiedBy>Lab43</cp:lastModifiedBy>
  <cp:revision>53</cp:revision>
  <dcterms:created xsi:type="dcterms:W3CDTF">2023-03-01T08:57:57Z</dcterms:created>
  <dcterms:modified xsi:type="dcterms:W3CDTF">2025-03-07T22:04:44Z</dcterms:modified>
</cp:coreProperties>
</file>